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8" r:id="rId2"/>
    <p:sldId id="256" r:id="rId3"/>
    <p:sldId id="262" r:id="rId4"/>
    <p:sldId id="259" r:id="rId5"/>
    <p:sldId id="261" r:id="rId6"/>
    <p:sldId id="260" r:id="rId7"/>
  </p:sldIdLst>
  <p:sldSz cx="9144000" cy="6858000" type="letter"/>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00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8F5B05A7-68D2-4427-8916-8F0094EAE8FB}" type="datetimeFigureOut">
              <a:rPr lang="en-US" smtClean="0"/>
              <a:t>11/27/2017</a:t>
            </a:fld>
            <a:endParaRPr lang="en-US" dirty="0"/>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D8A24F8A-421E-4EB0-A9F6-689763FD59EB}" type="slidenum">
              <a:rPr lang="en-US" smtClean="0"/>
              <a:t>‹#›</a:t>
            </a:fld>
            <a:endParaRPr lang="en-US" dirty="0"/>
          </a:p>
        </p:txBody>
      </p:sp>
    </p:spTree>
    <p:extLst>
      <p:ext uri="{BB962C8B-B14F-4D97-AF65-F5344CB8AC3E}">
        <p14:creationId xmlns:p14="http://schemas.microsoft.com/office/powerpoint/2010/main" val="3046513465"/>
      </p:ext>
    </p:extLst>
  </p:cSld>
  <p:clrMap bg1="lt1" tx1="dk1" bg2="lt2" tx2="dk2" accent1="accent1" accent2="accent2" accent3="accent3" accent4="accent4" accent5="accent5" accent6="accent6" hlink="hlink" folHlink="folHlink"/>
  <p:notesStyle>
    <a:lvl1pPr marL="0" algn="l" defTabSz="750082" rtl="0" eaLnBrk="1" latinLnBrk="0" hangingPunct="1">
      <a:defRPr sz="984" kern="1200">
        <a:solidFill>
          <a:schemeClr val="tx1"/>
        </a:solidFill>
        <a:latin typeface="+mn-lt"/>
        <a:ea typeface="+mn-ea"/>
        <a:cs typeface="+mn-cs"/>
      </a:defRPr>
    </a:lvl1pPr>
    <a:lvl2pPr marL="375041" algn="l" defTabSz="750082" rtl="0" eaLnBrk="1" latinLnBrk="0" hangingPunct="1">
      <a:defRPr sz="984" kern="1200">
        <a:solidFill>
          <a:schemeClr val="tx1"/>
        </a:solidFill>
        <a:latin typeface="+mn-lt"/>
        <a:ea typeface="+mn-ea"/>
        <a:cs typeface="+mn-cs"/>
      </a:defRPr>
    </a:lvl2pPr>
    <a:lvl3pPr marL="750082" algn="l" defTabSz="750082" rtl="0" eaLnBrk="1" latinLnBrk="0" hangingPunct="1">
      <a:defRPr sz="984" kern="1200">
        <a:solidFill>
          <a:schemeClr val="tx1"/>
        </a:solidFill>
        <a:latin typeface="+mn-lt"/>
        <a:ea typeface="+mn-ea"/>
        <a:cs typeface="+mn-cs"/>
      </a:defRPr>
    </a:lvl3pPr>
    <a:lvl4pPr marL="1125123" algn="l" defTabSz="750082" rtl="0" eaLnBrk="1" latinLnBrk="0" hangingPunct="1">
      <a:defRPr sz="984" kern="1200">
        <a:solidFill>
          <a:schemeClr val="tx1"/>
        </a:solidFill>
        <a:latin typeface="+mn-lt"/>
        <a:ea typeface="+mn-ea"/>
        <a:cs typeface="+mn-cs"/>
      </a:defRPr>
    </a:lvl4pPr>
    <a:lvl5pPr marL="1500165" algn="l" defTabSz="750082" rtl="0" eaLnBrk="1" latinLnBrk="0" hangingPunct="1">
      <a:defRPr sz="984" kern="1200">
        <a:solidFill>
          <a:schemeClr val="tx1"/>
        </a:solidFill>
        <a:latin typeface="+mn-lt"/>
        <a:ea typeface="+mn-ea"/>
        <a:cs typeface="+mn-cs"/>
      </a:defRPr>
    </a:lvl5pPr>
    <a:lvl6pPr marL="1875206" algn="l" defTabSz="750082" rtl="0" eaLnBrk="1" latinLnBrk="0" hangingPunct="1">
      <a:defRPr sz="984" kern="1200">
        <a:solidFill>
          <a:schemeClr val="tx1"/>
        </a:solidFill>
        <a:latin typeface="+mn-lt"/>
        <a:ea typeface="+mn-ea"/>
        <a:cs typeface="+mn-cs"/>
      </a:defRPr>
    </a:lvl6pPr>
    <a:lvl7pPr marL="2250247" algn="l" defTabSz="750082" rtl="0" eaLnBrk="1" latinLnBrk="0" hangingPunct="1">
      <a:defRPr sz="984" kern="1200">
        <a:solidFill>
          <a:schemeClr val="tx1"/>
        </a:solidFill>
        <a:latin typeface="+mn-lt"/>
        <a:ea typeface="+mn-ea"/>
        <a:cs typeface="+mn-cs"/>
      </a:defRPr>
    </a:lvl7pPr>
    <a:lvl8pPr marL="2625288" algn="l" defTabSz="750082" rtl="0" eaLnBrk="1" latinLnBrk="0" hangingPunct="1">
      <a:defRPr sz="984" kern="1200">
        <a:solidFill>
          <a:schemeClr val="tx1"/>
        </a:solidFill>
        <a:latin typeface="+mn-lt"/>
        <a:ea typeface="+mn-ea"/>
        <a:cs typeface="+mn-cs"/>
      </a:defRPr>
    </a:lvl8pPr>
    <a:lvl9pPr marL="3000329" algn="l" defTabSz="750082" rtl="0" eaLnBrk="1" latinLnBrk="0" hangingPunct="1">
      <a:defRPr sz="98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5"/>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4E585B-01A4-4D86-A622-56C5DFBC5D68}" type="datetimeFigureOut">
              <a:rPr lang="en-US" smtClean="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31E07-A3CA-4455-9E5F-082DDD48F165}" type="slidenum">
              <a:rPr lang="en-US" smtClean="0"/>
              <a:t>‹#›</a:t>
            </a:fld>
            <a:endParaRPr lang="en-US" dirty="0"/>
          </a:p>
        </p:txBody>
      </p:sp>
    </p:spTree>
    <p:extLst>
      <p:ext uri="{BB962C8B-B14F-4D97-AF65-F5344CB8AC3E}">
        <p14:creationId xmlns:p14="http://schemas.microsoft.com/office/powerpoint/2010/main" val="223387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E585B-01A4-4D86-A622-56C5DFBC5D68}" type="datetimeFigureOut">
              <a:rPr lang="en-US" smtClean="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31E07-A3CA-4455-9E5F-082DDD48F165}" type="slidenum">
              <a:rPr lang="en-US" smtClean="0"/>
              <a:t>‹#›</a:t>
            </a:fld>
            <a:endParaRPr lang="en-US" dirty="0"/>
          </a:p>
        </p:txBody>
      </p:sp>
    </p:spTree>
    <p:extLst>
      <p:ext uri="{BB962C8B-B14F-4D97-AF65-F5344CB8AC3E}">
        <p14:creationId xmlns:p14="http://schemas.microsoft.com/office/powerpoint/2010/main" val="273802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E585B-01A4-4D86-A622-56C5DFBC5D68}" type="datetimeFigureOut">
              <a:rPr lang="en-US" smtClean="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31E07-A3CA-4455-9E5F-082DDD48F165}" type="slidenum">
              <a:rPr lang="en-US" smtClean="0"/>
              <a:t>‹#›</a:t>
            </a:fld>
            <a:endParaRPr lang="en-US" dirty="0"/>
          </a:p>
        </p:txBody>
      </p:sp>
    </p:spTree>
    <p:extLst>
      <p:ext uri="{BB962C8B-B14F-4D97-AF65-F5344CB8AC3E}">
        <p14:creationId xmlns:p14="http://schemas.microsoft.com/office/powerpoint/2010/main" val="382125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E585B-01A4-4D86-A622-56C5DFBC5D68}" type="datetimeFigureOut">
              <a:rPr lang="en-US" smtClean="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31E07-A3CA-4455-9E5F-082DDD48F165}" type="slidenum">
              <a:rPr lang="en-US" smtClean="0"/>
              <a:t>‹#›</a:t>
            </a:fld>
            <a:endParaRPr lang="en-US" dirty="0"/>
          </a:p>
        </p:txBody>
      </p:sp>
    </p:spTree>
    <p:extLst>
      <p:ext uri="{BB962C8B-B14F-4D97-AF65-F5344CB8AC3E}">
        <p14:creationId xmlns:p14="http://schemas.microsoft.com/office/powerpoint/2010/main" val="3082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4E585B-01A4-4D86-A622-56C5DFBC5D68}" type="datetimeFigureOut">
              <a:rPr lang="en-US" smtClean="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31E07-A3CA-4455-9E5F-082DDD48F165}" type="slidenum">
              <a:rPr lang="en-US" smtClean="0"/>
              <a:t>‹#›</a:t>
            </a:fld>
            <a:endParaRPr lang="en-US" dirty="0"/>
          </a:p>
        </p:txBody>
      </p:sp>
    </p:spTree>
    <p:extLst>
      <p:ext uri="{BB962C8B-B14F-4D97-AF65-F5344CB8AC3E}">
        <p14:creationId xmlns:p14="http://schemas.microsoft.com/office/powerpoint/2010/main" val="273825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7"/>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7"/>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4E585B-01A4-4D86-A622-56C5DFBC5D68}" type="datetimeFigureOut">
              <a:rPr lang="en-US" smtClean="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31E07-A3CA-4455-9E5F-082DDD48F165}" type="slidenum">
              <a:rPr lang="en-US" smtClean="0"/>
              <a:t>‹#›</a:t>
            </a:fld>
            <a:endParaRPr lang="en-US" dirty="0"/>
          </a:p>
        </p:txBody>
      </p:sp>
    </p:spTree>
    <p:extLst>
      <p:ext uri="{BB962C8B-B14F-4D97-AF65-F5344CB8AC3E}">
        <p14:creationId xmlns:p14="http://schemas.microsoft.com/office/powerpoint/2010/main" val="72222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6"/>
            <a:ext cx="386834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7"/>
            <a:ext cx="386834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6"/>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7"/>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4E585B-01A4-4D86-A622-56C5DFBC5D68}" type="datetimeFigureOut">
              <a:rPr lang="en-US" smtClean="0"/>
              <a:t>11/27/2017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331E07-A3CA-4455-9E5F-082DDD48F165}" type="slidenum">
              <a:rPr lang="en-US" smtClean="0"/>
              <a:t>‹#›</a:t>
            </a:fld>
            <a:endParaRPr lang="en-US" dirty="0"/>
          </a:p>
        </p:txBody>
      </p:sp>
    </p:spTree>
    <p:extLst>
      <p:ext uri="{BB962C8B-B14F-4D97-AF65-F5344CB8AC3E}">
        <p14:creationId xmlns:p14="http://schemas.microsoft.com/office/powerpoint/2010/main" val="363965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4E585B-01A4-4D86-A622-56C5DFBC5D68}" type="datetimeFigureOut">
              <a:rPr lang="en-US" smtClean="0"/>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331E07-A3CA-4455-9E5F-082DDD48F165}" type="slidenum">
              <a:rPr lang="en-US" smtClean="0"/>
              <a:t>‹#›</a:t>
            </a:fld>
            <a:endParaRPr lang="en-US" dirty="0"/>
          </a:p>
        </p:txBody>
      </p:sp>
    </p:spTree>
    <p:extLst>
      <p:ext uri="{BB962C8B-B14F-4D97-AF65-F5344CB8AC3E}">
        <p14:creationId xmlns:p14="http://schemas.microsoft.com/office/powerpoint/2010/main" val="22592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E585B-01A4-4D86-A622-56C5DFBC5D68}" type="datetimeFigureOut">
              <a:rPr lang="en-US" smtClean="0"/>
              <a:t>11/27/2017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331E07-A3CA-4455-9E5F-082DDD48F165}" type="slidenum">
              <a:rPr lang="en-US" smtClean="0"/>
              <a:t>‹#›</a:t>
            </a:fld>
            <a:endParaRPr lang="en-US" dirty="0"/>
          </a:p>
        </p:txBody>
      </p:sp>
    </p:spTree>
    <p:extLst>
      <p:ext uri="{BB962C8B-B14F-4D97-AF65-F5344CB8AC3E}">
        <p14:creationId xmlns:p14="http://schemas.microsoft.com/office/powerpoint/2010/main" val="351979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E585B-01A4-4D86-A622-56C5DFBC5D68}" type="datetimeFigureOut">
              <a:rPr lang="en-US" smtClean="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31E07-A3CA-4455-9E5F-082DDD48F165}" type="slidenum">
              <a:rPr lang="en-US" smtClean="0"/>
              <a:t>‹#›</a:t>
            </a:fld>
            <a:endParaRPr lang="en-US" dirty="0"/>
          </a:p>
        </p:txBody>
      </p:sp>
    </p:spTree>
    <p:extLst>
      <p:ext uri="{BB962C8B-B14F-4D97-AF65-F5344CB8AC3E}">
        <p14:creationId xmlns:p14="http://schemas.microsoft.com/office/powerpoint/2010/main" val="87915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9"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2"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E585B-01A4-4D86-A622-56C5DFBC5D68}" type="datetimeFigureOut">
              <a:rPr lang="en-US" smtClean="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31E07-A3CA-4455-9E5F-082DDD48F165}" type="slidenum">
              <a:rPr lang="en-US" smtClean="0"/>
              <a:t>‹#›</a:t>
            </a:fld>
            <a:endParaRPr lang="en-US" dirty="0"/>
          </a:p>
        </p:txBody>
      </p:sp>
    </p:spTree>
    <p:extLst>
      <p:ext uri="{BB962C8B-B14F-4D97-AF65-F5344CB8AC3E}">
        <p14:creationId xmlns:p14="http://schemas.microsoft.com/office/powerpoint/2010/main" val="127729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7"/>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E585B-01A4-4D86-A622-56C5DFBC5D68}" type="datetimeFigureOut">
              <a:rPr lang="en-US" smtClean="0"/>
              <a:t>11/27/2017</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31E07-A3CA-4455-9E5F-082DDD48F165}" type="slidenum">
              <a:rPr lang="en-US" smtClean="0"/>
              <a:t>‹#›</a:t>
            </a:fld>
            <a:endParaRPr lang="en-US" dirty="0"/>
          </a:p>
        </p:txBody>
      </p:sp>
    </p:spTree>
    <p:extLst>
      <p:ext uri="{BB962C8B-B14F-4D97-AF65-F5344CB8AC3E}">
        <p14:creationId xmlns:p14="http://schemas.microsoft.com/office/powerpoint/2010/main" val="3258313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skylinepower.net/"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www.skylinepower.net/"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1139" y="134090"/>
            <a:ext cx="4338470" cy="954107"/>
          </a:xfrm>
          <a:prstGeom prst="rect">
            <a:avLst/>
          </a:prstGeom>
        </p:spPr>
        <p:txBody>
          <a:bodyPr wrap="square">
            <a:spAutoFit/>
          </a:bodyPr>
          <a:lstStyle/>
          <a:p>
            <a:pPr algn="ctr" fontAlgn="base"/>
            <a:r>
              <a:rPr lang="en-US" sz="2800" b="1" dirty="0">
                <a:solidFill>
                  <a:srgbClr val="21759B"/>
                </a:solidFill>
                <a:latin typeface="Arial" panose="020B0604020202020204" pitchFamily="34" charset="0"/>
                <a:cs typeface="Arial" panose="020B0604020202020204" pitchFamily="34" charset="0"/>
              </a:rPr>
              <a:t>CVI General Resources</a:t>
            </a:r>
          </a:p>
          <a:p>
            <a:pPr algn="ctr" fontAlgn="base"/>
            <a:r>
              <a:rPr lang="en-US" sz="2800" b="1" dirty="0">
                <a:solidFill>
                  <a:srgbClr val="21759B"/>
                </a:solidFill>
                <a:latin typeface="Arial" panose="020B0604020202020204" pitchFamily="34" charset="0"/>
                <a:cs typeface="Arial" panose="020B0604020202020204" pitchFamily="34" charset="0"/>
              </a:rPr>
              <a:t> Contracting</a:t>
            </a:r>
            <a:r>
              <a:rPr lang="en-US" sz="2800" dirty="0">
                <a:latin typeface="Arial" panose="020B0604020202020204" pitchFamily="34" charset="0"/>
                <a:cs typeface="Arial" panose="020B0604020202020204" pitchFamily="34" charset="0"/>
              </a:rPr>
              <a:t> </a:t>
            </a:r>
          </a:p>
        </p:txBody>
      </p:sp>
      <p:sp>
        <p:nvSpPr>
          <p:cNvPr id="6" name="Rectangle 5"/>
          <p:cNvSpPr/>
          <p:nvPr/>
        </p:nvSpPr>
        <p:spPr>
          <a:xfrm>
            <a:off x="2352215" y="5941362"/>
            <a:ext cx="4562738" cy="289310"/>
          </a:xfrm>
          <a:prstGeom prst="rect">
            <a:avLst/>
          </a:prstGeom>
        </p:spPr>
        <p:txBody>
          <a:bodyPr wrap="square">
            <a:spAutoFit/>
          </a:bodyPr>
          <a:lstStyle/>
          <a:p>
            <a:pPr algn="ctr" fontAlgn="base"/>
            <a:r>
              <a:rPr lang="en-US" sz="1280" b="1" dirty="0">
                <a:latin typeface="Arial" panose="020B0604020202020204" pitchFamily="34" charset="0"/>
                <a:cs typeface="Arial" panose="020B0604020202020204" pitchFamily="34" charset="0"/>
              </a:rPr>
              <a:t> </a:t>
            </a:r>
            <a:endParaRPr lang="en-US" sz="1920" dirty="0">
              <a:solidFill>
                <a:srgbClr val="757575"/>
              </a:solidFill>
              <a:latin typeface="Open Sans"/>
            </a:endParaRPr>
          </a:p>
        </p:txBody>
      </p:sp>
      <p:sp>
        <p:nvSpPr>
          <p:cNvPr id="3" name="TextBox 2">
            <a:extLst>
              <a:ext uri="{FF2B5EF4-FFF2-40B4-BE49-F238E27FC236}">
                <a16:creationId xmlns:a16="http://schemas.microsoft.com/office/drawing/2014/main" id="{AA050D9C-0260-4037-92A3-633FF98A78E5}"/>
              </a:ext>
            </a:extLst>
          </p:cNvPr>
          <p:cNvSpPr txBox="1"/>
          <p:nvPr/>
        </p:nvSpPr>
        <p:spPr>
          <a:xfrm>
            <a:off x="745792" y="1481407"/>
            <a:ext cx="7652415" cy="646331"/>
          </a:xfrm>
          <a:prstGeom prst="rect">
            <a:avLst/>
          </a:prstGeom>
          <a:noFill/>
        </p:spPr>
        <p:txBody>
          <a:bodyPr wrap="none" rtlCol="0">
            <a:spAutoFit/>
          </a:bodyPr>
          <a:lstStyle/>
          <a:p>
            <a:pPr algn="ctr"/>
            <a:r>
              <a:rPr lang="en-US" dirty="0"/>
              <a:t>CVI General Resources LLC is a minority owned consulting and contracting firm. </a:t>
            </a:r>
          </a:p>
          <a:p>
            <a:pPr algn="ctr"/>
            <a:endParaRPr lang="en-US" dirty="0"/>
          </a:p>
        </p:txBody>
      </p:sp>
      <p:sp>
        <p:nvSpPr>
          <p:cNvPr id="5" name="Rectangle 4">
            <a:extLst>
              <a:ext uri="{FF2B5EF4-FFF2-40B4-BE49-F238E27FC236}">
                <a16:creationId xmlns:a16="http://schemas.microsoft.com/office/drawing/2014/main" id="{C8B2B2AB-D3BD-4CD9-ACDE-C4DAA09F780B}"/>
              </a:ext>
            </a:extLst>
          </p:cNvPr>
          <p:cNvSpPr/>
          <p:nvPr/>
        </p:nvSpPr>
        <p:spPr>
          <a:xfrm>
            <a:off x="894109" y="2098017"/>
            <a:ext cx="7180976" cy="1200329"/>
          </a:xfrm>
          <a:prstGeom prst="rect">
            <a:avLst/>
          </a:prstGeom>
        </p:spPr>
        <p:txBody>
          <a:bodyPr wrap="square">
            <a:spAutoFit/>
          </a:bodyPr>
          <a:lstStyle/>
          <a:p>
            <a:pPr algn="ctr"/>
            <a:r>
              <a:rPr lang="en-US" dirty="0"/>
              <a:t>Our business model allows us to formulate strategic business partnerships bring expertise</a:t>
            </a:r>
          </a:p>
          <a:p>
            <a:pPr algn="ctr"/>
            <a:r>
              <a:rPr lang="en-US" dirty="0"/>
              <a:t>together to pursue and manage business opportunities.</a:t>
            </a:r>
          </a:p>
          <a:p>
            <a:pPr algn="ctr"/>
            <a:r>
              <a:rPr lang="en-US" dirty="0"/>
              <a:t> </a:t>
            </a:r>
          </a:p>
        </p:txBody>
      </p:sp>
      <p:sp>
        <p:nvSpPr>
          <p:cNvPr id="14" name="Rectangle 13">
            <a:extLst>
              <a:ext uri="{FF2B5EF4-FFF2-40B4-BE49-F238E27FC236}">
                <a16:creationId xmlns:a16="http://schemas.microsoft.com/office/drawing/2014/main" id="{76F102CB-C462-4DB8-B5CF-069B93D1DA25}"/>
              </a:ext>
            </a:extLst>
          </p:cNvPr>
          <p:cNvSpPr/>
          <p:nvPr/>
        </p:nvSpPr>
        <p:spPr>
          <a:xfrm>
            <a:off x="759886" y="3298346"/>
            <a:ext cx="7180976" cy="646331"/>
          </a:xfrm>
          <a:prstGeom prst="rect">
            <a:avLst/>
          </a:prstGeom>
        </p:spPr>
        <p:txBody>
          <a:bodyPr wrap="square">
            <a:spAutoFit/>
          </a:bodyPr>
          <a:lstStyle/>
          <a:p>
            <a:pPr algn="ctr"/>
            <a:r>
              <a:rPr lang="en-US" dirty="0"/>
              <a:t>Utilizing our unique commercial and government relationships we have created a pool of resources to problem solve and get the job done.  </a:t>
            </a:r>
          </a:p>
        </p:txBody>
      </p:sp>
      <p:sp>
        <p:nvSpPr>
          <p:cNvPr id="16" name="Rectangle 15">
            <a:extLst>
              <a:ext uri="{FF2B5EF4-FFF2-40B4-BE49-F238E27FC236}">
                <a16:creationId xmlns:a16="http://schemas.microsoft.com/office/drawing/2014/main" id="{85804D2D-A1F7-45C4-AAB3-37183F4CD663}"/>
              </a:ext>
            </a:extLst>
          </p:cNvPr>
          <p:cNvSpPr/>
          <p:nvPr/>
        </p:nvSpPr>
        <p:spPr>
          <a:xfrm>
            <a:off x="894109" y="4391834"/>
            <a:ext cx="7180976" cy="646331"/>
          </a:xfrm>
          <a:prstGeom prst="rect">
            <a:avLst/>
          </a:prstGeom>
        </p:spPr>
        <p:txBody>
          <a:bodyPr wrap="square">
            <a:spAutoFit/>
          </a:bodyPr>
          <a:lstStyle/>
          <a:p>
            <a:pPr algn="ctr"/>
            <a:r>
              <a:rPr lang="en-US" dirty="0"/>
              <a:t>We have built a consortium of companies we partner with in order to formulate strategies to bid and win business.</a:t>
            </a:r>
          </a:p>
        </p:txBody>
      </p:sp>
    </p:spTree>
    <p:extLst>
      <p:ext uri="{BB962C8B-B14F-4D97-AF65-F5344CB8AC3E}">
        <p14:creationId xmlns:p14="http://schemas.microsoft.com/office/powerpoint/2010/main" val="74686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7238"/>
            <a:ext cx="2818701" cy="617990"/>
          </a:xfrm>
          <a:prstGeom prst="rect">
            <a:avLst/>
          </a:prstGeom>
        </p:spPr>
        <p:txBody>
          <a:bodyPr wrap="square">
            <a:spAutoFit/>
          </a:bodyPr>
          <a:lstStyle/>
          <a:p>
            <a:pPr algn="ctr" fontAlgn="base"/>
            <a:r>
              <a:rPr lang="en-US" sz="1708" b="1" dirty="0">
                <a:solidFill>
                  <a:srgbClr val="21759B"/>
                </a:solidFill>
                <a:latin typeface="Arial" panose="020B0604020202020204" pitchFamily="34" charset="0"/>
                <a:cs typeface="Arial" panose="020B0604020202020204" pitchFamily="34" charset="0"/>
              </a:rPr>
              <a:t>CVI General Resources</a:t>
            </a:r>
          </a:p>
          <a:p>
            <a:pPr algn="ctr" fontAlgn="base"/>
            <a:r>
              <a:rPr lang="en-US" sz="1708" b="1" dirty="0">
                <a:solidFill>
                  <a:srgbClr val="21759B"/>
                </a:solidFill>
                <a:latin typeface="Arial" panose="020B0604020202020204" pitchFamily="34" charset="0"/>
                <a:cs typeface="Arial" panose="020B0604020202020204" pitchFamily="34" charset="0"/>
              </a:rPr>
              <a:t> Contracting</a:t>
            </a:r>
            <a:r>
              <a:rPr lang="en-US" sz="1708" dirty="0">
                <a:latin typeface="Arial" panose="020B0604020202020204" pitchFamily="34" charset="0"/>
                <a:cs typeface="Arial" panose="020B0604020202020204" pitchFamily="34" charset="0"/>
              </a:rPr>
              <a:t> </a:t>
            </a:r>
          </a:p>
        </p:txBody>
      </p:sp>
      <p:pic>
        <p:nvPicPr>
          <p:cNvPr id="1026" name="Picture 2" descr="SKYLINE POWER &amp; ELECT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05" y="1409383"/>
            <a:ext cx="2859392" cy="12105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52215" y="5941362"/>
            <a:ext cx="4562738" cy="289310"/>
          </a:xfrm>
          <a:prstGeom prst="rect">
            <a:avLst/>
          </a:prstGeom>
        </p:spPr>
        <p:txBody>
          <a:bodyPr wrap="square">
            <a:spAutoFit/>
          </a:bodyPr>
          <a:lstStyle/>
          <a:p>
            <a:pPr algn="ctr" fontAlgn="base"/>
            <a:r>
              <a:rPr lang="en-US" sz="1280" b="1" dirty="0">
                <a:latin typeface="Arial" panose="020B0604020202020204" pitchFamily="34" charset="0"/>
                <a:cs typeface="Arial" panose="020B0604020202020204" pitchFamily="34" charset="0"/>
              </a:rPr>
              <a:t> </a:t>
            </a:r>
            <a:endParaRPr lang="en-US" sz="1920" dirty="0">
              <a:solidFill>
                <a:srgbClr val="757575"/>
              </a:solidFill>
              <a:latin typeface="Open Sans"/>
            </a:endParaRPr>
          </a:p>
        </p:txBody>
      </p:sp>
      <p:sp>
        <p:nvSpPr>
          <p:cNvPr id="8" name="Rectangle 7">
            <a:extLst>
              <a:ext uri="{FF2B5EF4-FFF2-40B4-BE49-F238E27FC236}">
                <a16:creationId xmlns:a16="http://schemas.microsoft.com/office/drawing/2014/main" id="{D1593FE7-6BC1-44D8-89BF-4C172D9207CF}"/>
              </a:ext>
            </a:extLst>
          </p:cNvPr>
          <p:cNvSpPr/>
          <p:nvPr/>
        </p:nvSpPr>
        <p:spPr>
          <a:xfrm>
            <a:off x="391846" y="984073"/>
            <a:ext cx="3500646" cy="430887"/>
          </a:xfrm>
          <a:prstGeom prst="rect">
            <a:avLst/>
          </a:prstGeom>
        </p:spPr>
        <p:txBody>
          <a:bodyPr wrap="square">
            <a:spAutoFit/>
          </a:bodyPr>
          <a:lstStyle/>
          <a:p>
            <a:pPr fontAlgn="base"/>
            <a:r>
              <a:rPr lang="en-US" sz="1100" b="1" dirty="0">
                <a:solidFill>
                  <a:srgbClr val="21759B"/>
                </a:solidFill>
                <a:latin typeface="Arial" panose="020B0604020202020204" pitchFamily="34" charset="0"/>
                <a:cs typeface="Arial" panose="020B0604020202020204" pitchFamily="34" charset="0"/>
                <a:hlinkClick r:id="rId3" tooltip="SKYLINE POWER &amp; ELECTRIC"/>
              </a:rPr>
              <a:t>SKYLINE POWER &amp; ELECTRIC</a:t>
            </a:r>
            <a:endParaRPr lang="en-US" sz="1100" b="1" dirty="0">
              <a:solidFill>
                <a:srgbClr val="444444"/>
              </a:solidFill>
              <a:latin typeface="Arial" panose="020B0604020202020204" pitchFamily="34" charset="0"/>
              <a:cs typeface="Arial" panose="020B0604020202020204" pitchFamily="34" charset="0"/>
            </a:endParaRPr>
          </a:p>
          <a:p>
            <a:pPr fontAlgn="base"/>
            <a:r>
              <a:rPr lang="en-US" sz="1100" dirty="0">
                <a:latin typeface="Arial" panose="020B0604020202020204" pitchFamily="34" charset="0"/>
                <a:cs typeface="Arial" panose="020B0604020202020204" pitchFamily="34" charset="0"/>
              </a:rPr>
              <a:t>Utility and Industrial Electrical Services &amp; Equipment</a:t>
            </a:r>
          </a:p>
        </p:txBody>
      </p:sp>
      <p:pic>
        <p:nvPicPr>
          <p:cNvPr id="2" name="Picture 2" descr="http://www.statelinefabricators.com/shop_pic_100.jpg">
            <a:extLst>
              <a:ext uri="{FF2B5EF4-FFF2-40B4-BE49-F238E27FC236}">
                <a16:creationId xmlns:a16="http://schemas.microsoft.com/office/drawing/2014/main" id="{253345BC-A211-410A-8E9C-AC7E2AA28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537" y="1328898"/>
            <a:ext cx="3003259" cy="12664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22627CB-9A05-47C7-ACAB-58C5816331AF}"/>
              </a:ext>
            </a:extLst>
          </p:cNvPr>
          <p:cNvSpPr/>
          <p:nvPr/>
        </p:nvSpPr>
        <p:spPr>
          <a:xfrm>
            <a:off x="6358855" y="1031478"/>
            <a:ext cx="1786855" cy="276999"/>
          </a:xfrm>
          <a:prstGeom prst="rect">
            <a:avLst/>
          </a:prstGeom>
        </p:spPr>
        <p:txBody>
          <a:bodyPr wrap="square">
            <a:spAutoFit/>
          </a:bodyPr>
          <a:lstStyle/>
          <a:p>
            <a:pPr fontAlgn="base"/>
            <a:r>
              <a:rPr lang="en-US" sz="1200" b="1" dirty="0">
                <a:solidFill>
                  <a:srgbClr val="21759B"/>
                </a:solidFill>
                <a:latin typeface="Arial" panose="020B0604020202020204" pitchFamily="34" charset="0"/>
                <a:cs typeface="Arial" panose="020B0604020202020204" pitchFamily="34" charset="0"/>
              </a:rPr>
              <a:t>Stateline Fabricators </a:t>
            </a:r>
            <a:r>
              <a:rPr lang="en-US" sz="1200" dirty="0">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5563B036-5BC4-44B1-BCEF-05A658A6ACDB}"/>
              </a:ext>
            </a:extLst>
          </p:cNvPr>
          <p:cNvSpPr/>
          <p:nvPr/>
        </p:nvSpPr>
        <p:spPr>
          <a:xfrm>
            <a:off x="391845" y="2667762"/>
            <a:ext cx="2963751" cy="1277273"/>
          </a:xfrm>
          <a:prstGeom prst="rect">
            <a:avLst/>
          </a:prstGeom>
        </p:spPr>
        <p:txBody>
          <a:bodyPr wrap="square">
            <a:spAutoFit/>
          </a:bodyPr>
          <a:lstStyle/>
          <a:p>
            <a:pPr algn="just"/>
            <a:r>
              <a:rPr lang="en-US" sz="1100" dirty="0"/>
              <a:t>Skyline Power, LLC, a US firm that designs, procures, installs, supports and maintains Utility and Industrial medium and high voltage electrical projects. Skyline Power utilizes the latest technology and a certified labor force to deliver state-of-the-art cost-effective solutions for our clients. </a:t>
            </a:r>
          </a:p>
        </p:txBody>
      </p:sp>
      <p:sp>
        <p:nvSpPr>
          <p:cNvPr id="12" name="Rectangle 11">
            <a:extLst>
              <a:ext uri="{FF2B5EF4-FFF2-40B4-BE49-F238E27FC236}">
                <a16:creationId xmlns:a16="http://schemas.microsoft.com/office/drawing/2014/main" id="{287B7420-ED52-4B1A-8F45-F2D854141E9A}"/>
              </a:ext>
            </a:extLst>
          </p:cNvPr>
          <p:cNvSpPr/>
          <p:nvPr/>
        </p:nvSpPr>
        <p:spPr>
          <a:xfrm>
            <a:off x="5579906" y="2705725"/>
            <a:ext cx="3344752" cy="1446550"/>
          </a:xfrm>
          <a:prstGeom prst="rect">
            <a:avLst/>
          </a:prstGeom>
        </p:spPr>
        <p:txBody>
          <a:bodyPr wrap="square">
            <a:spAutoFit/>
          </a:bodyPr>
          <a:lstStyle/>
          <a:p>
            <a:r>
              <a:rPr lang="en-US" sz="1100" dirty="0"/>
              <a:t>Stateline Fabricators LLC.  50 acre facility fabricates carbon steel, stainless and aluminum for customer specific work such as building, railing and stair. Additionally, we erected with our own forces.</a:t>
            </a:r>
          </a:p>
          <a:p>
            <a:r>
              <a:rPr lang="en-US" sz="1100" dirty="0"/>
              <a:t>We have the ability to perform difficult projects and large miscellaneous. metals projects due to our vast knowledge of the industry and with the help of our Engineers and Detailers. </a:t>
            </a:r>
          </a:p>
        </p:txBody>
      </p:sp>
      <p:sp>
        <p:nvSpPr>
          <p:cNvPr id="14" name="Rectangle 13">
            <a:extLst>
              <a:ext uri="{FF2B5EF4-FFF2-40B4-BE49-F238E27FC236}">
                <a16:creationId xmlns:a16="http://schemas.microsoft.com/office/drawing/2014/main" id="{21E0A2DE-8F62-473A-A7C5-CA86700510EE}"/>
              </a:ext>
            </a:extLst>
          </p:cNvPr>
          <p:cNvSpPr/>
          <p:nvPr/>
        </p:nvSpPr>
        <p:spPr>
          <a:xfrm>
            <a:off x="355698" y="5012456"/>
            <a:ext cx="3110246" cy="1107996"/>
          </a:xfrm>
          <a:prstGeom prst="rect">
            <a:avLst/>
          </a:prstGeom>
        </p:spPr>
        <p:txBody>
          <a:bodyPr wrap="square">
            <a:spAutoFit/>
          </a:bodyPr>
          <a:lstStyle/>
          <a:p>
            <a:pPr algn="just"/>
            <a:r>
              <a:rPr lang="en-US" sz="1100" dirty="0"/>
              <a:t>Global Resources Network specializes in global management and trade. Since 1988 we forged strategic partnerships throughout the world to market products and services, establish distribution channels and design financial programs for our clients. </a:t>
            </a:r>
          </a:p>
        </p:txBody>
      </p:sp>
      <p:pic>
        <p:nvPicPr>
          <p:cNvPr id="16" name="Picture 15">
            <a:extLst>
              <a:ext uri="{FF2B5EF4-FFF2-40B4-BE49-F238E27FC236}">
                <a16:creationId xmlns:a16="http://schemas.microsoft.com/office/drawing/2014/main" id="{084E4F93-8979-4FDA-A51A-50E371E6CBF4}"/>
              </a:ext>
            </a:extLst>
          </p:cNvPr>
          <p:cNvPicPr>
            <a:picLocks noChangeAspect="1"/>
          </p:cNvPicPr>
          <p:nvPr/>
        </p:nvPicPr>
        <p:blipFill>
          <a:blip r:embed="rId5"/>
          <a:stretch>
            <a:fillRect/>
          </a:stretch>
        </p:blipFill>
        <p:spPr>
          <a:xfrm>
            <a:off x="784023" y="4193769"/>
            <a:ext cx="1928213" cy="672120"/>
          </a:xfrm>
          <a:prstGeom prst="rect">
            <a:avLst/>
          </a:prstGeom>
        </p:spPr>
      </p:pic>
      <p:pic>
        <p:nvPicPr>
          <p:cNvPr id="17" name="Picture 2" descr="Linares International">
            <a:extLst>
              <a:ext uri="{FF2B5EF4-FFF2-40B4-BE49-F238E27FC236}">
                <a16:creationId xmlns:a16="http://schemas.microsoft.com/office/drawing/2014/main" id="{35290132-D00B-460C-AD41-7A297C1DC1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8347" y="4352707"/>
            <a:ext cx="2601287" cy="4552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B674F8C1-AC74-47E8-B431-1EB95BA2D444}"/>
              </a:ext>
            </a:extLst>
          </p:cNvPr>
          <p:cNvSpPr/>
          <p:nvPr/>
        </p:nvSpPr>
        <p:spPr>
          <a:xfrm>
            <a:off x="5470200" y="4865889"/>
            <a:ext cx="3344752" cy="1615827"/>
          </a:xfrm>
          <a:prstGeom prst="rect">
            <a:avLst/>
          </a:prstGeom>
        </p:spPr>
        <p:txBody>
          <a:bodyPr wrap="square">
            <a:spAutoFit/>
          </a:bodyPr>
          <a:lstStyle/>
          <a:p>
            <a:r>
              <a:rPr lang="en-US" sz="1100" dirty="0"/>
              <a:t>Linares International provide services to both domestic and foreign entities, and we are skilled in connecting counterparts both in the United States and abroad through our one on one personal approach. Our associates decide the degree of privacy that they wish for their entity. Our unique behind the scene low key approach is a benefit for our associates who prefer a more private promotional process of their entity or product.  </a:t>
            </a:r>
          </a:p>
        </p:txBody>
      </p:sp>
    </p:spTree>
    <p:extLst>
      <p:ext uri="{BB962C8B-B14F-4D97-AF65-F5344CB8AC3E}">
        <p14:creationId xmlns:p14="http://schemas.microsoft.com/office/powerpoint/2010/main" val="3811643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1191" y="134090"/>
            <a:ext cx="4018417" cy="617990"/>
          </a:xfrm>
          <a:prstGeom prst="rect">
            <a:avLst/>
          </a:prstGeom>
        </p:spPr>
        <p:txBody>
          <a:bodyPr wrap="square">
            <a:spAutoFit/>
          </a:bodyPr>
          <a:lstStyle/>
          <a:p>
            <a:pPr algn="ctr" fontAlgn="base"/>
            <a:r>
              <a:rPr lang="en-US" sz="1708" b="1" dirty="0">
                <a:solidFill>
                  <a:srgbClr val="21759B"/>
                </a:solidFill>
                <a:latin typeface="Arial" panose="020B0604020202020204" pitchFamily="34" charset="0"/>
                <a:cs typeface="Arial" panose="020B0604020202020204" pitchFamily="34" charset="0"/>
              </a:rPr>
              <a:t>CVI General Resources</a:t>
            </a:r>
          </a:p>
          <a:p>
            <a:pPr algn="ctr" fontAlgn="base"/>
            <a:r>
              <a:rPr lang="en-US" sz="1708" b="1" dirty="0">
                <a:solidFill>
                  <a:srgbClr val="21759B"/>
                </a:solidFill>
                <a:latin typeface="Arial" panose="020B0604020202020204" pitchFamily="34" charset="0"/>
                <a:cs typeface="Arial" panose="020B0604020202020204" pitchFamily="34" charset="0"/>
              </a:rPr>
              <a:t> Contracting</a:t>
            </a:r>
            <a:r>
              <a:rPr lang="en-US" sz="1708" dirty="0">
                <a:latin typeface="Arial" panose="020B0604020202020204" pitchFamily="34" charset="0"/>
                <a:cs typeface="Arial" panose="020B0604020202020204" pitchFamily="34" charset="0"/>
              </a:rPr>
              <a:t> </a:t>
            </a:r>
          </a:p>
        </p:txBody>
      </p:sp>
      <p:pic>
        <p:nvPicPr>
          <p:cNvPr id="1026" name="Picture 2" descr="SKYLINE POWER &amp; ELECT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25" y="1224458"/>
            <a:ext cx="3467755" cy="14680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52215" y="5941362"/>
            <a:ext cx="4562738" cy="289310"/>
          </a:xfrm>
          <a:prstGeom prst="rect">
            <a:avLst/>
          </a:prstGeom>
        </p:spPr>
        <p:txBody>
          <a:bodyPr wrap="square">
            <a:spAutoFit/>
          </a:bodyPr>
          <a:lstStyle/>
          <a:p>
            <a:pPr algn="ctr" fontAlgn="base"/>
            <a:r>
              <a:rPr lang="en-US" sz="1280" b="1" dirty="0">
                <a:latin typeface="Arial" panose="020B0604020202020204" pitchFamily="34" charset="0"/>
                <a:cs typeface="Arial" panose="020B0604020202020204" pitchFamily="34" charset="0"/>
              </a:rPr>
              <a:t> </a:t>
            </a:r>
            <a:endParaRPr lang="en-US" sz="1920" dirty="0">
              <a:solidFill>
                <a:srgbClr val="757575"/>
              </a:solidFill>
              <a:latin typeface="Open Sans"/>
            </a:endParaRPr>
          </a:p>
        </p:txBody>
      </p:sp>
      <p:sp>
        <p:nvSpPr>
          <p:cNvPr id="8" name="Rectangle 7">
            <a:extLst>
              <a:ext uri="{FF2B5EF4-FFF2-40B4-BE49-F238E27FC236}">
                <a16:creationId xmlns:a16="http://schemas.microsoft.com/office/drawing/2014/main" id="{D1593FE7-6BC1-44D8-89BF-4C172D9207CF}"/>
              </a:ext>
            </a:extLst>
          </p:cNvPr>
          <p:cNvSpPr/>
          <p:nvPr/>
        </p:nvSpPr>
        <p:spPr>
          <a:xfrm>
            <a:off x="159770" y="707711"/>
            <a:ext cx="3734463" cy="461665"/>
          </a:xfrm>
          <a:prstGeom prst="rect">
            <a:avLst/>
          </a:prstGeom>
        </p:spPr>
        <p:txBody>
          <a:bodyPr wrap="square">
            <a:spAutoFit/>
          </a:bodyPr>
          <a:lstStyle/>
          <a:p>
            <a:pPr algn="ctr" fontAlgn="base"/>
            <a:r>
              <a:rPr lang="en-US" sz="1200" b="1" dirty="0">
                <a:solidFill>
                  <a:srgbClr val="21759B"/>
                </a:solidFill>
                <a:latin typeface="Arial" panose="020B0604020202020204" pitchFamily="34" charset="0"/>
                <a:cs typeface="Arial" panose="020B0604020202020204" pitchFamily="34" charset="0"/>
                <a:hlinkClick r:id="rId3" tooltip="SKYLINE POWER &amp; ELECTRIC"/>
              </a:rPr>
              <a:t>SKYLINE POWER &amp; ELECTRIC</a:t>
            </a:r>
            <a:endParaRPr lang="en-US" sz="1200" b="1" dirty="0">
              <a:solidFill>
                <a:srgbClr val="444444"/>
              </a:solidFill>
              <a:latin typeface="Arial" panose="020B0604020202020204" pitchFamily="34" charset="0"/>
              <a:cs typeface="Arial" panose="020B0604020202020204" pitchFamily="34" charset="0"/>
            </a:endParaRPr>
          </a:p>
          <a:p>
            <a:pPr fontAlgn="base"/>
            <a:r>
              <a:rPr lang="en-US" sz="1200" dirty="0">
                <a:latin typeface="Arial" panose="020B0604020202020204" pitchFamily="34" charset="0"/>
                <a:cs typeface="Arial" panose="020B0604020202020204" pitchFamily="34" charset="0"/>
              </a:rPr>
              <a:t>Utility and Industrial Electrical Services &amp; Equipment</a:t>
            </a:r>
          </a:p>
        </p:txBody>
      </p:sp>
      <p:pic>
        <p:nvPicPr>
          <p:cNvPr id="5" name="Picture 4">
            <a:extLst>
              <a:ext uri="{FF2B5EF4-FFF2-40B4-BE49-F238E27FC236}">
                <a16:creationId xmlns:a16="http://schemas.microsoft.com/office/drawing/2014/main" id="{CAD55295-A1B4-4D33-9C9D-3C06D77A2CA9}"/>
              </a:ext>
            </a:extLst>
          </p:cNvPr>
          <p:cNvPicPr>
            <a:picLocks noChangeAspect="1"/>
          </p:cNvPicPr>
          <p:nvPr/>
        </p:nvPicPr>
        <p:blipFill>
          <a:blip r:embed="rId4"/>
          <a:stretch>
            <a:fillRect/>
          </a:stretch>
        </p:blipFill>
        <p:spPr>
          <a:xfrm>
            <a:off x="1289026" y="3087149"/>
            <a:ext cx="7080308" cy="3215383"/>
          </a:xfrm>
          <a:prstGeom prst="rect">
            <a:avLst/>
          </a:prstGeom>
        </p:spPr>
      </p:pic>
      <p:pic>
        <p:nvPicPr>
          <p:cNvPr id="9" name="Picture 8">
            <a:extLst>
              <a:ext uri="{FF2B5EF4-FFF2-40B4-BE49-F238E27FC236}">
                <a16:creationId xmlns:a16="http://schemas.microsoft.com/office/drawing/2014/main" id="{B73C8E20-91D4-416F-97F6-F7EE36BF7394}"/>
              </a:ext>
            </a:extLst>
          </p:cNvPr>
          <p:cNvPicPr>
            <a:picLocks noChangeAspect="1"/>
          </p:cNvPicPr>
          <p:nvPr/>
        </p:nvPicPr>
        <p:blipFill>
          <a:blip r:embed="rId5"/>
          <a:stretch>
            <a:fillRect/>
          </a:stretch>
        </p:blipFill>
        <p:spPr>
          <a:xfrm>
            <a:off x="4829180" y="939214"/>
            <a:ext cx="3886981" cy="2076075"/>
          </a:xfrm>
          <a:prstGeom prst="rect">
            <a:avLst/>
          </a:prstGeom>
        </p:spPr>
      </p:pic>
    </p:spTree>
    <p:extLst>
      <p:ext uri="{BB962C8B-B14F-4D97-AF65-F5344CB8AC3E}">
        <p14:creationId xmlns:p14="http://schemas.microsoft.com/office/powerpoint/2010/main" val="61624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1191" y="134090"/>
            <a:ext cx="4018417" cy="617990"/>
          </a:xfrm>
          <a:prstGeom prst="rect">
            <a:avLst/>
          </a:prstGeom>
        </p:spPr>
        <p:txBody>
          <a:bodyPr wrap="square">
            <a:spAutoFit/>
          </a:bodyPr>
          <a:lstStyle/>
          <a:p>
            <a:pPr algn="ctr" fontAlgn="base"/>
            <a:r>
              <a:rPr lang="en-US" sz="1708" b="1" dirty="0">
                <a:solidFill>
                  <a:srgbClr val="21759B"/>
                </a:solidFill>
                <a:latin typeface="Arial" panose="020B0604020202020204" pitchFamily="34" charset="0"/>
                <a:cs typeface="Arial" panose="020B0604020202020204" pitchFamily="34" charset="0"/>
              </a:rPr>
              <a:t>CVI General Resources</a:t>
            </a:r>
          </a:p>
          <a:p>
            <a:pPr algn="ctr" fontAlgn="base"/>
            <a:r>
              <a:rPr lang="en-US" sz="1708" b="1" dirty="0">
                <a:solidFill>
                  <a:srgbClr val="21759B"/>
                </a:solidFill>
                <a:latin typeface="Arial" panose="020B0604020202020204" pitchFamily="34" charset="0"/>
                <a:cs typeface="Arial" panose="020B0604020202020204" pitchFamily="34" charset="0"/>
              </a:rPr>
              <a:t> Contracting</a:t>
            </a:r>
            <a:r>
              <a:rPr lang="en-US" sz="1708" dirty="0">
                <a:latin typeface="Arial" panose="020B0604020202020204" pitchFamily="34" charset="0"/>
                <a:cs typeface="Arial" panose="020B0604020202020204" pitchFamily="34" charset="0"/>
              </a:rPr>
              <a:t> </a:t>
            </a:r>
          </a:p>
        </p:txBody>
      </p:sp>
      <p:sp>
        <p:nvSpPr>
          <p:cNvPr id="6" name="Rectangle 5"/>
          <p:cNvSpPr/>
          <p:nvPr/>
        </p:nvSpPr>
        <p:spPr>
          <a:xfrm>
            <a:off x="2352215" y="5941362"/>
            <a:ext cx="4562738" cy="289310"/>
          </a:xfrm>
          <a:prstGeom prst="rect">
            <a:avLst/>
          </a:prstGeom>
        </p:spPr>
        <p:txBody>
          <a:bodyPr wrap="square">
            <a:spAutoFit/>
          </a:bodyPr>
          <a:lstStyle/>
          <a:p>
            <a:pPr algn="ctr" fontAlgn="base"/>
            <a:r>
              <a:rPr lang="en-US" sz="1280" b="1" dirty="0">
                <a:latin typeface="Arial" panose="020B0604020202020204" pitchFamily="34" charset="0"/>
                <a:cs typeface="Arial" panose="020B0604020202020204" pitchFamily="34" charset="0"/>
              </a:rPr>
              <a:t> </a:t>
            </a:r>
            <a:endParaRPr lang="en-US" sz="1920" dirty="0">
              <a:solidFill>
                <a:srgbClr val="757575"/>
              </a:solidFill>
              <a:latin typeface="Open Sans"/>
            </a:endParaRPr>
          </a:p>
        </p:txBody>
      </p:sp>
      <p:sp>
        <p:nvSpPr>
          <p:cNvPr id="10" name="Rectangle 9">
            <a:extLst>
              <a:ext uri="{FF2B5EF4-FFF2-40B4-BE49-F238E27FC236}">
                <a16:creationId xmlns:a16="http://schemas.microsoft.com/office/drawing/2014/main" id="{422627CB-9A05-47C7-ACAB-58C5816331AF}"/>
              </a:ext>
            </a:extLst>
          </p:cNvPr>
          <p:cNvSpPr/>
          <p:nvPr/>
        </p:nvSpPr>
        <p:spPr>
          <a:xfrm>
            <a:off x="838900" y="939691"/>
            <a:ext cx="2013358" cy="307777"/>
          </a:xfrm>
          <a:prstGeom prst="rect">
            <a:avLst/>
          </a:prstGeom>
        </p:spPr>
        <p:txBody>
          <a:bodyPr wrap="square">
            <a:spAutoFit/>
          </a:bodyPr>
          <a:lstStyle/>
          <a:p>
            <a:pPr fontAlgn="base"/>
            <a:r>
              <a:rPr lang="en-US" sz="1400" b="1" dirty="0">
                <a:solidFill>
                  <a:srgbClr val="21759B"/>
                </a:solidFill>
                <a:latin typeface="Arial" panose="020B0604020202020204" pitchFamily="34" charset="0"/>
                <a:cs typeface="Arial" panose="020B0604020202020204" pitchFamily="34" charset="0"/>
              </a:rPr>
              <a:t>Stateline Fabricators </a:t>
            </a:r>
            <a:r>
              <a:rPr lang="en-US" sz="1400" dirty="0">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8A351D81-C538-4F6F-8BBB-DCF730047332}"/>
              </a:ext>
            </a:extLst>
          </p:cNvPr>
          <p:cNvSpPr/>
          <p:nvPr/>
        </p:nvSpPr>
        <p:spPr>
          <a:xfrm>
            <a:off x="3851819" y="1281419"/>
            <a:ext cx="5292181" cy="1015663"/>
          </a:xfrm>
          <a:prstGeom prst="rect">
            <a:avLst/>
          </a:prstGeom>
        </p:spPr>
        <p:txBody>
          <a:bodyPr wrap="square">
            <a:spAutoFit/>
          </a:bodyPr>
          <a:lstStyle/>
          <a:p>
            <a:r>
              <a:rPr lang="en-US" sz="1000" dirty="0"/>
              <a:t> PSE&amp;G Sub-Stations 		Spectra Energy 		Prudential Tower – Newark   </a:t>
            </a:r>
          </a:p>
          <a:p>
            <a:r>
              <a:rPr lang="en-US" sz="1000" dirty="0"/>
              <a:t> Seton Hall University Garage	Merck K15		Marbella South Tower &amp;  Garage</a:t>
            </a:r>
          </a:p>
          <a:p>
            <a:r>
              <a:rPr lang="en-US" sz="1000" dirty="0"/>
              <a:t> Siemens Restack Project		Rutgers University	Ferring Pharmaceuticals	</a:t>
            </a:r>
          </a:p>
          <a:p>
            <a:r>
              <a:rPr lang="en-US" sz="1000" dirty="0"/>
              <a:t> Target Store - King of Prussia, PA	Grainger Warehouse	Panasonic - Newark, NJ</a:t>
            </a:r>
          </a:p>
          <a:p>
            <a:r>
              <a:rPr lang="en-US" sz="1000" dirty="0"/>
              <a:t> Hoboken Train Terminal		Bayer Headquarters	Nestle Headquarters</a:t>
            </a:r>
          </a:p>
          <a:p>
            <a:r>
              <a:rPr lang="en-US" sz="1000" dirty="0"/>
              <a:t> Kean University			Stamford Hospital               Princeton Hospital 		 </a:t>
            </a:r>
          </a:p>
        </p:txBody>
      </p:sp>
      <p:sp>
        <p:nvSpPr>
          <p:cNvPr id="15" name="Rectangle 14">
            <a:extLst>
              <a:ext uri="{FF2B5EF4-FFF2-40B4-BE49-F238E27FC236}">
                <a16:creationId xmlns:a16="http://schemas.microsoft.com/office/drawing/2014/main" id="{EA00BC92-E1C4-4862-8A24-0FE7FE32E310}"/>
              </a:ext>
            </a:extLst>
          </p:cNvPr>
          <p:cNvSpPr/>
          <p:nvPr/>
        </p:nvSpPr>
        <p:spPr>
          <a:xfrm>
            <a:off x="5749419" y="1004420"/>
            <a:ext cx="1540377" cy="276999"/>
          </a:xfrm>
          <a:prstGeom prst="rect">
            <a:avLst/>
          </a:prstGeom>
        </p:spPr>
        <p:txBody>
          <a:bodyPr wrap="square">
            <a:spAutoFit/>
          </a:bodyPr>
          <a:lstStyle/>
          <a:p>
            <a:pPr fontAlgn="base"/>
            <a:r>
              <a:rPr lang="en-US" sz="1200" b="1" dirty="0">
                <a:latin typeface="Arial" panose="020B0604020202020204" pitchFamily="34" charset="0"/>
                <a:cs typeface="Arial" panose="020B0604020202020204" pitchFamily="34" charset="0"/>
              </a:rPr>
              <a:t>Completed Project</a:t>
            </a:r>
            <a:endParaRPr lang="en-US" sz="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44C5160-0352-402C-9808-45CEFD332AA8}"/>
              </a:ext>
            </a:extLst>
          </p:cNvPr>
          <p:cNvSpPr/>
          <p:nvPr/>
        </p:nvSpPr>
        <p:spPr>
          <a:xfrm>
            <a:off x="2596393" y="5307342"/>
            <a:ext cx="4572000" cy="923330"/>
          </a:xfrm>
          <a:prstGeom prst="rect">
            <a:avLst/>
          </a:prstGeom>
        </p:spPr>
        <p:txBody>
          <a:bodyPr>
            <a:spAutoFit/>
          </a:bodyPr>
          <a:lstStyle/>
          <a:p>
            <a:r>
              <a:rPr lang="en-US" dirty="0"/>
              <a:t>"One stop shopping" for all your ironwork needs including carbon steel, stainless and aluminum railings and metal fabrications.</a:t>
            </a:r>
          </a:p>
        </p:txBody>
      </p:sp>
      <p:pic>
        <p:nvPicPr>
          <p:cNvPr id="5122" name="Picture 2" descr="https://scontent.fewr1-4.fna.fbcdn.net/v/t1.0-9/16864622_1909537862665904_943630277459384028_n.jpg?oh=1d0ee6c999735a80b8385086306ba2b3&amp;oe=5A93704D">
            <a:extLst>
              <a:ext uri="{FF2B5EF4-FFF2-40B4-BE49-F238E27FC236}">
                <a16:creationId xmlns:a16="http://schemas.microsoft.com/office/drawing/2014/main" id="{0211252A-8069-4F14-996A-C303A4BD7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00" y="3276178"/>
            <a:ext cx="2928784" cy="17658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may contain: indoor">
            <a:extLst>
              <a:ext uri="{FF2B5EF4-FFF2-40B4-BE49-F238E27FC236}">
                <a16:creationId xmlns:a16="http://schemas.microsoft.com/office/drawing/2014/main" id="{720CF506-8285-4EB7-BEA9-FFF55C7DC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281" y="3408737"/>
            <a:ext cx="2928784" cy="17658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statelinefabricators.com/shop_pic_100.jpg">
            <a:extLst>
              <a:ext uri="{FF2B5EF4-FFF2-40B4-BE49-F238E27FC236}">
                <a16:creationId xmlns:a16="http://schemas.microsoft.com/office/drawing/2014/main" id="{253345BC-A211-410A-8E9C-AC7E2AA28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000" y="1282983"/>
            <a:ext cx="2928784" cy="174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39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1191" y="134090"/>
            <a:ext cx="4018417" cy="617990"/>
          </a:xfrm>
          <a:prstGeom prst="rect">
            <a:avLst/>
          </a:prstGeom>
        </p:spPr>
        <p:txBody>
          <a:bodyPr wrap="square">
            <a:spAutoFit/>
          </a:bodyPr>
          <a:lstStyle/>
          <a:p>
            <a:pPr algn="ctr" fontAlgn="base"/>
            <a:r>
              <a:rPr lang="en-US" sz="1708" b="1" dirty="0">
                <a:solidFill>
                  <a:srgbClr val="21759B"/>
                </a:solidFill>
                <a:latin typeface="Arial" panose="020B0604020202020204" pitchFamily="34" charset="0"/>
                <a:cs typeface="Arial" panose="020B0604020202020204" pitchFamily="34" charset="0"/>
              </a:rPr>
              <a:t>CVI General Resources</a:t>
            </a:r>
          </a:p>
          <a:p>
            <a:pPr algn="ctr" fontAlgn="base"/>
            <a:r>
              <a:rPr lang="en-US" sz="1708" b="1" dirty="0">
                <a:solidFill>
                  <a:srgbClr val="21759B"/>
                </a:solidFill>
                <a:latin typeface="Arial" panose="020B0604020202020204" pitchFamily="34" charset="0"/>
                <a:cs typeface="Arial" panose="020B0604020202020204" pitchFamily="34" charset="0"/>
              </a:rPr>
              <a:t> Contracting</a:t>
            </a:r>
            <a:r>
              <a:rPr lang="en-US" sz="1708" dirty="0">
                <a:latin typeface="Arial" panose="020B0604020202020204" pitchFamily="34" charset="0"/>
                <a:cs typeface="Arial" panose="020B0604020202020204" pitchFamily="34" charset="0"/>
              </a:rPr>
              <a:t> </a:t>
            </a:r>
          </a:p>
        </p:txBody>
      </p:sp>
      <p:sp>
        <p:nvSpPr>
          <p:cNvPr id="6" name="Rectangle 5"/>
          <p:cNvSpPr/>
          <p:nvPr/>
        </p:nvSpPr>
        <p:spPr>
          <a:xfrm>
            <a:off x="2352215" y="5941362"/>
            <a:ext cx="4562738" cy="289310"/>
          </a:xfrm>
          <a:prstGeom prst="rect">
            <a:avLst/>
          </a:prstGeom>
        </p:spPr>
        <p:txBody>
          <a:bodyPr wrap="square">
            <a:spAutoFit/>
          </a:bodyPr>
          <a:lstStyle/>
          <a:p>
            <a:pPr algn="ctr" fontAlgn="base"/>
            <a:r>
              <a:rPr lang="en-US" sz="1280" b="1" dirty="0">
                <a:latin typeface="Arial" panose="020B0604020202020204" pitchFamily="34" charset="0"/>
                <a:cs typeface="Arial" panose="020B0604020202020204" pitchFamily="34" charset="0"/>
              </a:rPr>
              <a:t> </a:t>
            </a:r>
            <a:endParaRPr lang="en-US" sz="1920" dirty="0">
              <a:solidFill>
                <a:srgbClr val="757575"/>
              </a:solidFill>
              <a:latin typeface="Open Sans"/>
            </a:endParaRPr>
          </a:p>
        </p:txBody>
      </p:sp>
      <p:pic>
        <p:nvPicPr>
          <p:cNvPr id="16" name="Picture 15">
            <a:extLst>
              <a:ext uri="{FF2B5EF4-FFF2-40B4-BE49-F238E27FC236}">
                <a16:creationId xmlns:a16="http://schemas.microsoft.com/office/drawing/2014/main" id="{084E4F93-8979-4FDA-A51A-50E371E6CBF4}"/>
              </a:ext>
            </a:extLst>
          </p:cNvPr>
          <p:cNvPicPr>
            <a:picLocks noChangeAspect="1"/>
          </p:cNvPicPr>
          <p:nvPr/>
        </p:nvPicPr>
        <p:blipFill>
          <a:blip r:embed="rId2"/>
          <a:stretch>
            <a:fillRect/>
          </a:stretch>
        </p:blipFill>
        <p:spPr>
          <a:xfrm>
            <a:off x="609832" y="1487646"/>
            <a:ext cx="2674381" cy="932213"/>
          </a:xfrm>
          <a:prstGeom prst="rect">
            <a:avLst/>
          </a:prstGeom>
        </p:spPr>
      </p:pic>
      <p:sp>
        <p:nvSpPr>
          <p:cNvPr id="5" name="Rectangle 4">
            <a:extLst>
              <a:ext uri="{FF2B5EF4-FFF2-40B4-BE49-F238E27FC236}">
                <a16:creationId xmlns:a16="http://schemas.microsoft.com/office/drawing/2014/main" id="{DCE85417-EBCD-4731-95BB-AE2F56C64EB9}"/>
              </a:ext>
            </a:extLst>
          </p:cNvPr>
          <p:cNvSpPr/>
          <p:nvPr/>
        </p:nvSpPr>
        <p:spPr>
          <a:xfrm>
            <a:off x="1675233" y="3056701"/>
            <a:ext cx="6034249" cy="2677656"/>
          </a:xfrm>
          <a:prstGeom prst="rect">
            <a:avLst/>
          </a:prstGeom>
        </p:spPr>
        <p:txBody>
          <a:bodyPr wrap="square">
            <a:spAutoFit/>
          </a:bodyPr>
          <a:lstStyle/>
          <a:p>
            <a:r>
              <a:rPr lang="en-US" sz="1200" dirty="0"/>
              <a:t>Global Resources Network, Inc. designs solutions to meet our client’s objectives and goals.  </a:t>
            </a:r>
          </a:p>
          <a:p>
            <a:r>
              <a:rPr lang="en-US" sz="1200" dirty="0"/>
              <a:t>We structure business arrangement with our partners and provide:</a:t>
            </a:r>
          </a:p>
          <a:p>
            <a:endParaRPr lang="en-US" sz="1200" dirty="0"/>
          </a:p>
          <a:p>
            <a:r>
              <a:rPr lang="en-US" sz="1200" dirty="0"/>
              <a:t>Design, Launch, &amp; Manage Distribution Channels                Import and Export Services</a:t>
            </a:r>
          </a:p>
          <a:p>
            <a:endParaRPr lang="en-US" sz="1200" dirty="0"/>
          </a:p>
          <a:p>
            <a:r>
              <a:rPr lang="en-US" sz="1200" dirty="0"/>
              <a:t>Agency Agreements                                                                   Logistics and Insurance</a:t>
            </a:r>
          </a:p>
          <a:p>
            <a:endParaRPr lang="en-US" sz="1200" dirty="0"/>
          </a:p>
          <a:p>
            <a:r>
              <a:rPr lang="en-US" sz="1200" dirty="0"/>
              <a:t>Manufacturers Representations                                               Project Management</a:t>
            </a:r>
          </a:p>
          <a:p>
            <a:endParaRPr lang="en-US" sz="1200" dirty="0"/>
          </a:p>
          <a:p>
            <a:r>
              <a:rPr lang="en-US" sz="1200" dirty="0"/>
              <a:t>Develop Business and Marketing Plans                                  Public and Private Financing</a:t>
            </a:r>
          </a:p>
          <a:p>
            <a:endParaRPr lang="en-US" sz="1200" dirty="0"/>
          </a:p>
          <a:p>
            <a:r>
              <a:rPr lang="en-US" sz="1200" dirty="0"/>
              <a:t>Business Offices (U.S. &amp; International)                                   Trade –  Buy/Sell</a:t>
            </a:r>
          </a:p>
          <a:p>
            <a:endParaRPr lang="en-US" sz="1200" dirty="0"/>
          </a:p>
          <a:p>
            <a:r>
              <a:rPr lang="en-US" sz="1200" dirty="0"/>
              <a:t>Licensing Agreements                                                               Countertrade/Barter Programs</a:t>
            </a:r>
          </a:p>
        </p:txBody>
      </p:sp>
      <p:sp>
        <p:nvSpPr>
          <p:cNvPr id="7" name="Rectangle 6">
            <a:extLst>
              <a:ext uri="{FF2B5EF4-FFF2-40B4-BE49-F238E27FC236}">
                <a16:creationId xmlns:a16="http://schemas.microsoft.com/office/drawing/2014/main" id="{EF46EF90-7381-4895-8189-173DE0DE26F1}"/>
              </a:ext>
            </a:extLst>
          </p:cNvPr>
          <p:cNvSpPr/>
          <p:nvPr/>
        </p:nvSpPr>
        <p:spPr>
          <a:xfrm>
            <a:off x="4042390" y="1504968"/>
            <a:ext cx="4954435" cy="707886"/>
          </a:xfrm>
          <a:prstGeom prst="rect">
            <a:avLst/>
          </a:prstGeom>
        </p:spPr>
        <p:txBody>
          <a:bodyPr wrap="square">
            <a:spAutoFit/>
          </a:bodyPr>
          <a:lstStyle/>
          <a:p>
            <a:r>
              <a:rPr lang="en-US" sz="1000" dirty="0"/>
              <a:t>Dell Computer &amp; Motorola –  establish distribution channels in Central Europe and Russia</a:t>
            </a:r>
          </a:p>
          <a:p>
            <a:r>
              <a:rPr lang="en-US" sz="1000" dirty="0"/>
              <a:t>I.T.C. of India –  formulate go to market strategy in the United States</a:t>
            </a:r>
          </a:p>
          <a:p>
            <a:r>
              <a:rPr lang="en-US" sz="1000" dirty="0" err="1"/>
              <a:t>Iskra</a:t>
            </a:r>
            <a:r>
              <a:rPr lang="en-US" sz="1000" dirty="0"/>
              <a:t> of Slovenia – U.S. procurement of computer &amp; telecommunication equipment/ services</a:t>
            </a:r>
          </a:p>
          <a:p>
            <a:r>
              <a:rPr lang="en-US" sz="1000" dirty="0"/>
              <a:t>MJ Pharmaceutical –  Regulator approval with FDA </a:t>
            </a:r>
          </a:p>
        </p:txBody>
      </p:sp>
      <p:sp>
        <p:nvSpPr>
          <p:cNvPr id="9" name="TextBox 8">
            <a:extLst>
              <a:ext uri="{FF2B5EF4-FFF2-40B4-BE49-F238E27FC236}">
                <a16:creationId xmlns:a16="http://schemas.microsoft.com/office/drawing/2014/main" id="{76B14D14-D8C8-4023-9208-040A942994FB}"/>
              </a:ext>
            </a:extLst>
          </p:cNvPr>
          <p:cNvSpPr txBox="1"/>
          <p:nvPr/>
        </p:nvSpPr>
        <p:spPr>
          <a:xfrm>
            <a:off x="5746459" y="1135636"/>
            <a:ext cx="935962" cy="369332"/>
          </a:xfrm>
          <a:prstGeom prst="rect">
            <a:avLst/>
          </a:prstGeom>
          <a:noFill/>
        </p:spPr>
        <p:txBody>
          <a:bodyPr wrap="none" rtlCol="0">
            <a:spAutoFit/>
          </a:bodyPr>
          <a:lstStyle/>
          <a:p>
            <a:r>
              <a:rPr lang="en-US" dirty="0"/>
              <a:t>Projects</a:t>
            </a:r>
          </a:p>
        </p:txBody>
      </p:sp>
    </p:spTree>
    <p:extLst>
      <p:ext uri="{BB962C8B-B14F-4D97-AF65-F5344CB8AC3E}">
        <p14:creationId xmlns:p14="http://schemas.microsoft.com/office/powerpoint/2010/main" val="309594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1191" y="134090"/>
            <a:ext cx="4018417" cy="617990"/>
          </a:xfrm>
          <a:prstGeom prst="rect">
            <a:avLst/>
          </a:prstGeom>
        </p:spPr>
        <p:txBody>
          <a:bodyPr wrap="square">
            <a:spAutoFit/>
          </a:bodyPr>
          <a:lstStyle/>
          <a:p>
            <a:pPr algn="ctr" fontAlgn="base"/>
            <a:r>
              <a:rPr lang="en-US" sz="1708" b="1" dirty="0">
                <a:solidFill>
                  <a:srgbClr val="21759B"/>
                </a:solidFill>
                <a:latin typeface="Arial" panose="020B0604020202020204" pitchFamily="34" charset="0"/>
                <a:cs typeface="Arial" panose="020B0604020202020204" pitchFamily="34" charset="0"/>
              </a:rPr>
              <a:t>CVI General Resources</a:t>
            </a:r>
          </a:p>
          <a:p>
            <a:pPr algn="ctr" fontAlgn="base"/>
            <a:r>
              <a:rPr lang="en-US" sz="1708" b="1" dirty="0">
                <a:solidFill>
                  <a:srgbClr val="21759B"/>
                </a:solidFill>
                <a:latin typeface="Arial" panose="020B0604020202020204" pitchFamily="34" charset="0"/>
                <a:cs typeface="Arial" panose="020B0604020202020204" pitchFamily="34" charset="0"/>
              </a:rPr>
              <a:t> Contracting</a:t>
            </a:r>
            <a:r>
              <a:rPr lang="en-US" sz="1708" dirty="0">
                <a:latin typeface="Arial" panose="020B0604020202020204" pitchFamily="34" charset="0"/>
                <a:cs typeface="Arial" panose="020B0604020202020204" pitchFamily="34" charset="0"/>
              </a:rPr>
              <a:t> </a:t>
            </a:r>
          </a:p>
        </p:txBody>
      </p:sp>
      <p:sp>
        <p:nvSpPr>
          <p:cNvPr id="6" name="Rectangle 5"/>
          <p:cNvSpPr/>
          <p:nvPr/>
        </p:nvSpPr>
        <p:spPr>
          <a:xfrm>
            <a:off x="2352215" y="5941362"/>
            <a:ext cx="4562738" cy="289310"/>
          </a:xfrm>
          <a:prstGeom prst="rect">
            <a:avLst/>
          </a:prstGeom>
        </p:spPr>
        <p:txBody>
          <a:bodyPr wrap="square">
            <a:spAutoFit/>
          </a:bodyPr>
          <a:lstStyle/>
          <a:p>
            <a:pPr algn="ctr" fontAlgn="base"/>
            <a:r>
              <a:rPr lang="en-US" sz="1280" b="1" dirty="0">
                <a:latin typeface="Arial" panose="020B0604020202020204" pitchFamily="34" charset="0"/>
                <a:cs typeface="Arial" panose="020B0604020202020204" pitchFamily="34" charset="0"/>
              </a:rPr>
              <a:t> </a:t>
            </a:r>
            <a:endParaRPr lang="en-US" sz="1920" dirty="0">
              <a:solidFill>
                <a:srgbClr val="757575"/>
              </a:solidFill>
              <a:latin typeface="Open Sans"/>
            </a:endParaRPr>
          </a:p>
        </p:txBody>
      </p:sp>
      <p:pic>
        <p:nvPicPr>
          <p:cNvPr id="17" name="Picture 2" descr="Linares International">
            <a:extLst>
              <a:ext uri="{FF2B5EF4-FFF2-40B4-BE49-F238E27FC236}">
                <a16:creationId xmlns:a16="http://schemas.microsoft.com/office/drawing/2014/main" id="{35290132-D00B-460C-AD41-7A297C1DC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007" y="1290726"/>
            <a:ext cx="2601287" cy="45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2169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1475</TotalTime>
  <Words>526</Words>
  <Application>Microsoft Office PowerPoint</Application>
  <PresentationFormat>Letter Paper (8.5x11 in)</PresentationFormat>
  <Paragraphs>62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Mollica</dc:creator>
  <cp:lastModifiedBy>Russell Mollica</cp:lastModifiedBy>
  <cp:revision>115</cp:revision>
  <cp:lastPrinted>2017-10-24T12:40:09Z</cp:lastPrinted>
  <dcterms:created xsi:type="dcterms:W3CDTF">2016-05-03T00:04:56Z</dcterms:created>
  <dcterms:modified xsi:type="dcterms:W3CDTF">2017-11-27T15:23:14Z</dcterms:modified>
</cp:coreProperties>
</file>